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270" r:id="rId2"/>
    <p:sldId id="273" r:id="rId3"/>
    <p:sldId id="272" r:id="rId4"/>
    <p:sldId id="291" r:id="rId5"/>
    <p:sldId id="292" r:id="rId6"/>
    <p:sldId id="288" r:id="rId7"/>
    <p:sldId id="279" r:id="rId8"/>
    <p:sldId id="280" r:id="rId9"/>
    <p:sldId id="281" r:id="rId10"/>
    <p:sldId id="282" r:id="rId11"/>
    <p:sldId id="285" r:id="rId12"/>
    <p:sldId id="284" r:id="rId13"/>
    <p:sldId id="287" r:id="rId14"/>
    <p:sldId id="269" r:id="rId15"/>
  </p:sldIdLst>
  <p:sldSz cx="12192000" cy="6858000"/>
  <p:notesSz cx="6735763" cy="9869488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rgbClr val="0060AF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60AF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60AF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60AF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60AF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rgbClr val="0060AF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rgbClr val="0060AF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rgbClr val="0060AF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rgbClr val="0060AF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F"/>
    <a:srgbClr val="00BCE9"/>
    <a:srgbClr val="FF6600"/>
    <a:srgbClr val="FF9933"/>
    <a:srgbClr val="FFCC66"/>
    <a:srgbClr val="00CC00"/>
    <a:srgbClr val="CC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3023" autoAdjust="0"/>
  </p:normalViewPr>
  <p:slideViewPr>
    <p:cSldViewPr snapToGrid="0">
      <p:cViewPr varScale="1">
        <p:scale>
          <a:sx n="95" d="100"/>
          <a:sy n="95" d="100"/>
        </p:scale>
        <p:origin x="112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4188"/>
            <a:ext cx="29194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F6F979-FADD-49E5-A022-FCBF58CE039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9775"/>
            <a:ext cx="658018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7888"/>
            <a:ext cx="5389563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4188"/>
            <a:ext cx="29194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0BE09C6-3C2D-47B4-9D67-7554EFC5B3E3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795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0889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241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402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020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8" y="739775"/>
            <a:ext cx="6580187" cy="370205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cs-CZ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49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66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260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70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1998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1809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237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E09C6-3C2D-47B4-9D67-7554EFC5B3E3}" type="slidenum">
              <a:rPr lang="cs-CZ" smtClean="0"/>
              <a:pPr>
                <a:defRPr/>
              </a:pPr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37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ndDCGdar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3" y="2200276"/>
            <a:ext cx="12192000" cy="4645025"/>
          </a:xfrm>
          <a:prstGeom prst="rect">
            <a:avLst/>
          </a:prstGeom>
          <a:noFill/>
        </p:spPr>
      </p:pic>
      <p:sp>
        <p:nvSpPr>
          <p:cNvPr id="286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04747" y="2924176"/>
            <a:ext cx="8922052" cy="1285875"/>
          </a:xfrm>
        </p:spPr>
        <p:txBody>
          <a:bodyPr/>
          <a:lstStyle>
            <a:lvl1pPr algn="l">
              <a:defRPr sz="4000" cap="all" baseline="0">
                <a:solidFill>
                  <a:srgbClr val="00BCE9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24099" y="4294585"/>
            <a:ext cx="8877300" cy="782241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7" name="Obrázek 16" descr="headerDCGIdarkBIG-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8601" y="232413"/>
            <a:ext cx="6238102" cy="1645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effectLst/>
              </a:defRPr>
            </a:lvl1pPr>
            <a:lvl2pPr>
              <a:defRPr sz="2000">
                <a:effectLst/>
              </a:defRPr>
            </a:lvl2pPr>
            <a:lvl3pPr>
              <a:defRPr sz="1800"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Presentation and/or conference title, etc.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cs-CZ"/>
              <a:t>(</a:t>
            </a:r>
            <a:fld id="{34BF4D0F-4AF8-488E-8346-8C77FDE3B15D}" type="slidenum">
              <a:rPr lang="cs-CZ"/>
              <a:pPr/>
              <a:t>‹#›</a:t>
            </a:fld>
            <a:r>
              <a:rPr lang="cs-CZ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91584" y="990600"/>
            <a:ext cx="5613400" cy="4749800"/>
          </a:xfrm>
        </p:spPr>
        <p:txBody>
          <a:bodyPr/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08184" y="990600"/>
            <a:ext cx="5613400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Presentation and/or conference title, etc.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cs-CZ"/>
              <a:t>(</a:t>
            </a:r>
            <a:fld id="{55D2436B-C962-4831-BAE8-BBD99DA6E692}" type="slidenum">
              <a:rPr lang="cs-CZ"/>
              <a:pPr/>
              <a:t>‹#›</a:t>
            </a:fld>
            <a:r>
              <a:rPr lang="cs-CZ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Presentation and/or conference title, etc.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cs-CZ"/>
              <a:t>(</a:t>
            </a:r>
            <a:fld id="{5EF8D79C-1CD8-45F6-92F2-EDD44CDD6BE2}" type="slidenum">
              <a:rPr lang="cs-CZ"/>
              <a:pPr/>
              <a:t>‹#›</a:t>
            </a:fld>
            <a:r>
              <a:rPr lang="cs-CZ"/>
              <a:t>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Presentation and/or conference title, etc.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cs-CZ"/>
              <a:t>(</a:t>
            </a:r>
            <a:fld id="{2352682D-5278-412E-A976-ABB6EF73907D}" type="slidenum">
              <a:rPr lang="cs-CZ"/>
              <a:pPr/>
              <a:t>‹#›</a:t>
            </a:fld>
            <a:r>
              <a:rPr lang="cs-CZ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Nadpis a text nad obsah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74651" y="76200"/>
            <a:ext cx="11446933" cy="685800"/>
          </a:xfrm>
        </p:spPr>
        <p:txBody>
          <a:bodyPr/>
          <a:lstStyle/>
          <a:p>
            <a:r>
              <a:rPr lang="en-US" noProof="0" dirty="0" err="1"/>
              <a:t>Klepnutím</a:t>
            </a:r>
            <a:r>
              <a:rPr lang="en-US" noProof="0" dirty="0"/>
              <a:t> </a:t>
            </a:r>
            <a:r>
              <a:rPr lang="en-US" noProof="0" dirty="0" err="1"/>
              <a:t>lze</a:t>
            </a:r>
            <a:r>
              <a:rPr lang="en-US" noProof="0" dirty="0"/>
              <a:t> </a:t>
            </a:r>
            <a:r>
              <a:rPr lang="en-US" noProof="0" dirty="0" err="1"/>
              <a:t>upravit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předlohy</a:t>
            </a:r>
            <a:r>
              <a:rPr lang="en-US" noProof="0" dirty="0"/>
              <a:t> </a:t>
            </a:r>
            <a:r>
              <a:rPr lang="en-US" noProof="0" dirty="0" err="1"/>
              <a:t>nadpisů</a:t>
            </a:r>
            <a:r>
              <a:rPr lang="en-US" noProof="0" dirty="0"/>
              <a:t>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391584" y="990600"/>
            <a:ext cx="11430000" cy="2298700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 noProof="0" dirty="0" err="1"/>
              <a:t>Klepnutím</a:t>
            </a:r>
            <a:r>
              <a:rPr lang="en-US" noProof="0" dirty="0"/>
              <a:t> </a:t>
            </a:r>
            <a:r>
              <a:rPr lang="en-US" noProof="0" dirty="0" err="1"/>
              <a:t>lze</a:t>
            </a:r>
            <a:r>
              <a:rPr lang="en-US" noProof="0" dirty="0"/>
              <a:t> </a:t>
            </a:r>
            <a:r>
              <a:rPr lang="en-US" noProof="0" dirty="0" err="1"/>
              <a:t>upravit</a:t>
            </a:r>
            <a:r>
              <a:rPr lang="en-US" noProof="0" dirty="0"/>
              <a:t> </a:t>
            </a:r>
            <a:r>
              <a:rPr lang="en-US" noProof="0" dirty="0" err="1"/>
              <a:t>styly</a:t>
            </a:r>
            <a:r>
              <a:rPr lang="en-US" noProof="0" dirty="0"/>
              <a:t> </a:t>
            </a:r>
            <a:r>
              <a:rPr lang="en-US" noProof="0" dirty="0" err="1"/>
              <a:t>předlohy</a:t>
            </a:r>
            <a:r>
              <a:rPr lang="en-US" noProof="0" dirty="0"/>
              <a:t> </a:t>
            </a:r>
            <a:r>
              <a:rPr lang="en-US" noProof="0" dirty="0" err="1"/>
              <a:t>textu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 err="1"/>
              <a:t>Druhá</a:t>
            </a:r>
            <a:r>
              <a:rPr lang="en-US" noProof="0" dirty="0"/>
              <a:t> </a:t>
            </a:r>
            <a:r>
              <a:rPr lang="en-US" noProof="0" dirty="0" err="1"/>
              <a:t>úroveň</a:t>
            </a:r>
            <a:endParaRPr lang="en-US" noProof="0" dirty="0"/>
          </a:p>
          <a:p>
            <a:pPr lvl="2"/>
            <a:r>
              <a:rPr lang="en-US" noProof="0" dirty="0" err="1"/>
              <a:t>Třetí</a:t>
            </a:r>
            <a:r>
              <a:rPr lang="en-US" noProof="0" dirty="0"/>
              <a:t> </a:t>
            </a:r>
            <a:r>
              <a:rPr lang="en-US" noProof="0" dirty="0" err="1"/>
              <a:t>úroveň</a:t>
            </a:r>
            <a:endParaRPr lang="en-US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391584" y="3441700"/>
            <a:ext cx="11430000" cy="2298700"/>
          </a:xfrm>
        </p:spPr>
        <p:txBody>
          <a:bodyPr/>
          <a:lstStyle/>
          <a:p>
            <a:pPr lvl="0"/>
            <a:r>
              <a:rPr lang="en-US" noProof="0" dirty="0" err="1"/>
              <a:t>Klepnutím</a:t>
            </a:r>
            <a:r>
              <a:rPr lang="en-US" noProof="0" dirty="0"/>
              <a:t> </a:t>
            </a:r>
            <a:r>
              <a:rPr lang="en-US" noProof="0" dirty="0" err="1"/>
              <a:t>lze</a:t>
            </a:r>
            <a:r>
              <a:rPr lang="en-US" noProof="0" dirty="0"/>
              <a:t> </a:t>
            </a:r>
            <a:r>
              <a:rPr lang="en-US" noProof="0" dirty="0" err="1"/>
              <a:t>upravit</a:t>
            </a:r>
            <a:r>
              <a:rPr lang="en-US" noProof="0" dirty="0"/>
              <a:t> </a:t>
            </a:r>
            <a:r>
              <a:rPr lang="en-US" noProof="0" dirty="0" err="1"/>
              <a:t>styly</a:t>
            </a:r>
            <a:r>
              <a:rPr lang="en-US" noProof="0" dirty="0"/>
              <a:t> </a:t>
            </a:r>
            <a:r>
              <a:rPr lang="en-US" noProof="0" dirty="0" err="1"/>
              <a:t>předlohy</a:t>
            </a:r>
            <a:r>
              <a:rPr lang="en-US" noProof="0" dirty="0"/>
              <a:t> </a:t>
            </a:r>
            <a:r>
              <a:rPr lang="en-US" noProof="0" dirty="0" err="1"/>
              <a:t>textu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 err="1"/>
              <a:t>Druhá</a:t>
            </a:r>
            <a:r>
              <a:rPr lang="en-US" noProof="0" dirty="0"/>
              <a:t> </a:t>
            </a:r>
            <a:r>
              <a:rPr lang="en-US" noProof="0" dirty="0" err="1"/>
              <a:t>úroveň</a:t>
            </a:r>
            <a:endParaRPr lang="en-US" noProof="0" dirty="0"/>
          </a:p>
          <a:p>
            <a:pPr lvl="2"/>
            <a:r>
              <a:rPr lang="en-US" noProof="0" dirty="0" err="1"/>
              <a:t>Třetí</a:t>
            </a:r>
            <a:r>
              <a:rPr lang="en-US" noProof="0" dirty="0"/>
              <a:t> </a:t>
            </a:r>
            <a:r>
              <a:rPr lang="en-US" noProof="0" dirty="0" err="1"/>
              <a:t>úroveň</a:t>
            </a:r>
            <a:endParaRPr lang="en-US" noProof="0" dirty="0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Presentation and/or conference title, etc.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(</a:t>
            </a:r>
            <a:fld id="{F3795096-2031-44C4-AA6D-B9D12666C779}" type="slidenum">
              <a:rPr lang="en-US" noProof="0" smtClean="0"/>
              <a:pPr/>
              <a:t>‹#›</a:t>
            </a:fld>
            <a:r>
              <a:rPr lang="en-US" noProof="0"/>
              <a:t>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92" name="Picture 2624" descr="backgroundDCGIligh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17850" y="1490664"/>
            <a:ext cx="9074149" cy="5367337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651" y="76200"/>
            <a:ext cx="11446933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Sample Title (left alignment)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1584" y="990600"/>
            <a:ext cx="11430000" cy="4749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First level text</a:t>
            </a:r>
          </a:p>
          <a:p>
            <a:pPr lvl="0"/>
            <a:r>
              <a:rPr lang="en-US" noProof="0" dirty="0"/>
              <a:t>The same level</a:t>
            </a:r>
          </a:p>
          <a:p>
            <a:pPr lvl="1"/>
            <a:r>
              <a:rPr lang="en-US" noProof="0" dirty="0"/>
              <a:t>A little bit smaller size</a:t>
            </a:r>
          </a:p>
          <a:p>
            <a:pPr lvl="2"/>
            <a:r>
              <a:rPr lang="en-US" noProof="0" dirty="0"/>
              <a:t>Very small text size (do not scale it down even more)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469901" y="762000"/>
            <a:ext cx="11351684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800" noProof="0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3122084" y="6230938"/>
            <a:ext cx="715433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800" noProof="0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7851" y="6327776"/>
            <a:ext cx="7183967" cy="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and/or conference title, etc.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91667" y="6620251"/>
            <a:ext cx="2844800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</a:t>
            </a:r>
            <a:fld id="{650CBC60-7EA1-4C42-8BFC-F35187CBAEF9}" type="slidenum">
              <a:rPr lang="en-US" noProof="0" smtClean="0"/>
              <a:pPr/>
              <a:t>‹#›</a:t>
            </a:fld>
            <a:r>
              <a:rPr lang="en-US" noProof="0"/>
              <a:t>)</a:t>
            </a:r>
          </a:p>
        </p:txBody>
      </p:sp>
      <p:grpSp>
        <p:nvGrpSpPr>
          <p:cNvPr id="137843" name="Group 2675"/>
          <p:cNvGrpSpPr>
            <a:grpSpLocks/>
          </p:cNvGrpSpPr>
          <p:nvPr userDrawn="1"/>
        </p:nvGrpSpPr>
        <p:grpSpPr bwMode="auto">
          <a:xfrm>
            <a:off x="374650" y="5900738"/>
            <a:ext cx="2027027" cy="823912"/>
            <a:chOff x="147" y="3717"/>
            <a:chExt cx="1112" cy="519"/>
          </a:xfrm>
        </p:grpSpPr>
        <p:sp>
          <p:nvSpPr>
            <p:cNvPr id="137837" name="Freeform 2669"/>
            <p:cNvSpPr>
              <a:spLocks/>
            </p:cNvSpPr>
            <p:nvPr/>
          </p:nvSpPr>
          <p:spPr bwMode="auto">
            <a:xfrm>
              <a:off x="147" y="3717"/>
              <a:ext cx="1112" cy="519"/>
            </a:xfrm>
            <a:custGeom>
              <a:avLst/>
              <a:gdLst/>
              <a:ahLst/>
              <a:cxnLst>
                <a:cxn ang="0">
                  <a:pos x="0" y="171"/>
                </a:cxn>
                <a:cxn ang="0">
                  <a:pos x="471" y="0"/>
                </a:cxn>
                <a:cxn ang="0">
                  <a:pos x="825" y="147"/>
                </a:cxn>
                <a:cxn ang="0">
                  <a:pos x="825" y="219"/>
                </a:cxn>
                <a:cxn ang="0">
                  <a:pos x="591" y="318"/>
                </a:cxn>
                <a:cxn ang="0">
                  <a:pos x="1112" y="332"/>
                </a:cxn>
                <a:cxn ang="0">
                  <a:pos x="1112" y="516"/>
                </a:cxn>
                <a:cxn ang="0">
                  <a:pos x="571" y="519"/>
                </a:cxn>
                <a:cxn ang="0">
                  <a:pos x="571" y="371"/>
                </a:cxn>
                <a:cxn ang="0">
                  <a:pos x="443" y="377"/>
                </a:cxn>
                <a:cxn ang="0">
                  <a:pos x="269" y="485"/>
                </a:cxn>
                <a:cxn ang="0">
                  <a:pos x="0" y="171"/>
                </a:cxn>
              </a:cxnLst>
              <a:rect l="0" t="0" r="r" b="b"/>
              <a:pathLst>
                <a:path w="1112" h="519">
                  <a:moveTo>
                    <a:pt x="0" y="171"/>
                  </a:moveTo>
                  <a:lnTo>
                    <a:pt x="471" y="0"/>
                  </a:lnTo>
                  <a:lnTo>
                    <a:pt x="825" y="147"/>
                  </a:lnTo>
                  <a:lnTo>
                    <a:pt x="825" y="219"/>
                  </a:lnTo>
                  <a:lnTo>
                    <a:pt x="591" y="318"/>
                  </a:lnTo>
                  <a:lnTo>
                    <a:pt x="1112" y="332"/>
                  </a:lnTo>
                  <a:lnTo>
                    <a:pt x="1112" y="516"/>
                  </a:lnTo>
                  <a:lnTo>
                    <a:pt x="571" y="519"/>
                  </a:lnTo>
                  <a:lnTo>
                    <a:pt x="571" y="371"/>
                  </a:lnTo>
                  <a:lnTo>
                    <a:pt x="443" y="377"/>
                  </a:lnTo>
                  <a:lnTo>
                    <a:pt x="269" y="485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800" noProof="0"/>
            </a:p>
          </p:txBody>
        </p:sp>
        <p:pic>
          <p:nvPicPr>
            <p:cNvPr id="137842" name="Picture 2674" descr="DCGI_LOGO_CMYK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4" y="3758"/>
              <a:ext cx="1076" cy="466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5" r:id="rId3"/>
    <p:sldLayoutId id="2147483667" r:id="rId4"/>
    <p:sldLayoutId id="2147483668" r:id="rId5"/>
    <p:sldLayoutId id="2147483673" r:id="rId6"/>
  </p:sldLayoutIdLst>
  <p:hf hdr="0" dt="0"/>
  <p:txStyles>
    <p:titleStyle>
      <a:lvl1pPr algn="l" defTabSz="7620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0AF"/>
          </a:solidFill>
          <a:effectLst/>
          <a:latin typeface="+mj-lt"/>
          <a:ea typeface="+mj-ea"/>
          <a:cs typeface="+mj-cs"/>
        </a:defRPr>
      </a:lvl1pPr>
      <a:lvl2pPr algn="l" defTabSz="7620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l" defTabSz="7620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l" defTabSz="7620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l" defTabSz="7620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l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l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l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l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5000"/>
        </a:spcBef>
        <a:spcAft>
          <a:spcPct val="0"/>
        </a:spcAft>
        <a:buClr>
          <a:srgbClr val="00BCE9"/>
        </a:buClr>
        <a:buSzPct val="60000"/>
        <a:buFont typeface="Wingdings" pitchFamily="2" charset="2"/>
        <a:buChar char="n"/>
        <a:defRPr sz="2800">
          <a:solidFill>
            <a:srgbClr val="0060AF"/>
          </a:solidFill>
          <a:effectLst/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005791"/>
        </a:buClr>
        <a:buSzPct val="100000"/>
        <a:buChar char="–"/>
        <a:defRPr sz="2400">
          <a:solidFill>
            <a:schemeClr val="tx1"/>
          </a:solidFill>
          <a:effectLst/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rgbClr val="005791"/>
        </a:buClr>
        <a:buSzPct val="100000"/>
        <a:buChar char="•"/>
        <a:defRPr baseline="0">
          <a:solidFill>
            <a:schemeClr val="tx1"/>
          </a:solidFill>
          <a:effectLst/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60AF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Times" charset="0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" charset="0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14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0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emf"/><Relationship Id="rId5" Type="http://schemas.openxmlformats.org/officeDocument/2006/relationships/image" Target="../media/image55.emf"/><Relationship Id="rId4" Type="http://schemas.openxmlformats.org/officeDocument/2006/relationships/image" Target="../media/image61.emf"/><Relationship Id="rId9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10" Type="http://schemas.openxmlformats.org/officeDocument/2006/relationships/image" Target="../media/image320.png"/><Relationship Id="rId4" Type="http://schemas.openxmlformats.org/officeDocument/2006/relationships/image" Target="../media/image16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87768" y="2071324"/>
            <a:ext cx="8695593" cy="1285875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787767" y="4255476"/>
            <a:ext cx="2736647" cy="10772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Ondřej Texler</a:t>
            </a:r>
          </a:p>
          <a:p>
            <a:r>
              <a:rPr lang="cs-CZ" sz="3200" dirty="0">
                <a:solidFill>
                  <a:schemeClr val="bg1"/>
                </a:solidFill>
              </a:rPr>
              <a:t>Daniel Sýkora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Approaches Comparison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10</a:t>
            </a:fld>
            <a:r>
              <a:rPr lang="cs-CZ" dirty="0"/>
              <a:t>)</a:t>
            </a: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18" y="1327889"/>
            <a:ext cx="2241143" cy="2236592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177" y="1327890"/>
            <a:ext cx="2246760" cy="2236592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733" y="1327889"/>
            <a:ext cx="2241143" cy="2236592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3994733" y="897002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Deepart.io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6536449" y="897002"/>
            <a:ext cx="1611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Artistic Style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9069780" y="897002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Ours</a:t>
            </a:r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734" y="3709351"/>
            <a:ext cx="2241144" cy="2236593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518" y="3709351"/>
            <a:ext cx="2241143" cy="2236592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3177" y="3709352"/>
            <a:ext cx="2246760" cy="2236592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287" y="3709351"/>
            <a:ext cx="2241143" cy="2236592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287" y="1327889"/>
            <a:ext cx="2241143" cy="2236592"/>
          </a:xfrm>
          <a:prstGeom prst="rect">
            <a:avLst/>
          </a:prstGeom>
        </p:spPr>
      </p:pic>
      <p:sp>
        <p:nvSpPr>
          <p:cNvPr id="21" name="TextovéPole 20"/>
          <p:cNvSpPr txBox="1"/>
          <p:nvPr/>
        </p:nvSpPr>
        <p:spPr>
          <a:xfrm>
            <a:off x="880287" y="906870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158137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Approaches Comparison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11</a:t>
            </a:fld>
            <a:r>
              <a:rPr lang="cs-CZ" dirty="0"/>
              <a:t>)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2161374" y="1143055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Style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5382463" y="1143055"/>
            <a:ext cx="1487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Deepart.io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7828257" y="1143055"/>
            <a:ext cx="797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Ours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75" y="1573942"/>
            <a:ext cx="2229378" cy="2224851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463" y="1573942"/>
            <a:ext cx="2234910" cy="2224851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258" y="1573942"/>
            <a:ext cx="2248324" cy="222485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374" y="3922695"/>
            <a:ext cx="2229379" cy="2224851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464" y="3922695"/>
            <a:ext cx="2234910" cy="222485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8258" y="3922695"/>
            <a:ext cx="2234966" cy="22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6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Infinite zooming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12</a:t>
            </a:fld>
            <a:r>
              <a:rPr lang="cs-CZ" dirty="0"/>
              <a:t>)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405454" y="2112848"/>
            <a:ext cx="1927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Original zoom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3350898" y="2112848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150% zoom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6296342" y="2112848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200% water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9246459" y="2112847"/>
            <a:ext cx="15504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200% road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54" y="2543734"/>
            <a:ext cx="2556525" cy="2529834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98" y="2543734"/>
            <a:ext cx="2556525" cy="2529834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342" y="2543734"/>
            <a:ext cx="2556525" cy="252983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059" y="2533025"/>
            <a:ext cx="2556525" cy="25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8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13</a:t>
            </a:fld>
            <a:r>
              <a:rPr lang="cs-CZ" dirty="0"/>
              <a:t>)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91584" y="990599"/>
            <a:ext cx="11430000" cy="43048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BCE9"/>
              </a:buClr>
              <a:buSzPct val="60000"/>
              <a:buFont typeface="Wingdings" pitchFamily="2" charset="2"/>
              <a:buChar char="n"/>
              <a:defRPr sz="2800">
                <a:solidFill>
                  <a:srgbClr val="0060AF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791"/>
              </a:buClr>
              <a:buSzPct val="100000"/>
              <a:buChar char="–"/>
              <a:defRPr sz="20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791"/>
              </a:buClr>
              <a:buSzPct val="100000"/>
              <a:buChar char="•"/>
              <a:defRPr sz="1800" baseline="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60AF"/>
                </a:solidFill>
                <a:effectLst/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effectLst/>
                <a:latin typeface="Times" charset="0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kern="0" dirty="0"/>
              <a:t>Take-Home message</a:t>
            </a:r>
          </a:p>
          <a:p>
            <a:pPr lvl="1"/>
            <a:r>
              <a:rPr lang="en-US" kern="0" dirty="0"/>
              <a:t>Stylization may be interesting not only for artists with GTX 1080Ti</a:t>
            </a:r>
          </a:p>
          <a:p>
            <a:r>
              <a:rPr lang="en-US" kern="0" dirty="0"/>
              <a:t>Summarization</a:t>
            </a:r>
          </a:p>
          <a:p>
            <a:pPr lvl="1"/>
            <a:r>
              <a:rPr lang="en-US" kern="0" dirty="0"/>
              <a:t>Idea of navigation map stylization</a:t>
            </a:r>
          </a:p>
          <a:p>
            <a:pPr lvl="1"/>
            <a:r>
              <a:rPr lang="en-US" kern="0" dirty="0"/>
              <a:t>Overview of Texture Synthesis and Stylization approaches</a:t>
            </a:r>
          </a:p>
          <a:p>
            <a:pPr lvl="1"/>
            <a:r>
              <a:rPr lang="en-US" kern="0" dirty="0"/>
              <a:t>Stylization algorithm, Pre-Synthesized speed-up, Results and comparison</a:t>
            </a:r>
          </a:p>
          <a:p>
            <a:r>
              <a:rPr lang="en-US" kern="0" dirty="0"/>
              <a:t>Limitations and Future Work</a:t>
            </a:r>
          </a:p>
          <a:p>
            <a:pPr lvl="1"/>
            <a:r>
              <a:rPr lang="en-US" kern="0" dirty="0"/>
              <a:t>Still not fast enough (PatchMatch)</a:t>
            </a:r>
          </a:p>
          <a:p>
            <a:pPr lvl="1"/>
            <a:r>
              <a:rPr lang="en-US" kern="0" dirty="0"/>
              <a:t>Method to handle more complex styles (shading)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4129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r>
              <a:rPr lang="en-US"/>
              <a:t>(</a:t>
            </a:r>
            <a:fld id="{8D01D0F8-752E-4885-922E-63DB8AD2C047}" type="slidenum">
              <a:rPr lang="en-US" smtClean="0"/>
              <a:pPr/>
              <a:t>14</a:t>
            </a:fld>
            <a:r>
              <a:rPr lang="en-US"/>
              <a:t>)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2741251" y="2672305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Thank you for your attention!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056196" y="3090313"/>
            <a:ext cx="42450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/>
              <a:t>Q&amp;A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3" y="128654"/>
            <a:ext cx="2235659" cy="2224852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1" y="3026347"/>
            <a:ext cx="2229378" cy="2224851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517" y="106773"/>
            <a:ext cx="2234966" cy="2224851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406" y="506822"/>
            <a:ext cx="2236623" cy="221939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260" y="132431"/>
            <a:ext cx="2231793" cy="222107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9330" y="3032668"/>
            <a:ext cx="2235339" cy="221221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878" y="496480"/>
            <a:ext cx="2248324" cy="2224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Preview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287434" y="6575334"/>
            <a:ext cx="2844800" cy="201613"/>
          </a:xfrm>
        </p:spPr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2</a:t>
            </a:fld>
            <a:r>
              <a:rPr lang="cs-CZ" dirty="0"/>
              <a:t>)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01" y="1202063"/>
            <a:ext cx="4404460" cy="436935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675" y="1202063"/>
            <a:ext cx="4404460" cy="4369353"/>
          </a:xfrm>
          <a:prstGeom prst="rect">
            <a:avLst/>
          </a:prstGeom>
        </p:spPr>
      </p:pic>
      <p:sp>
        <p:nvSpPr>
          <p:cNvPr id="15" name="Šipka doprava 14"/>
          <p:cNvSpPr/>
          <p:nvPr/>
        </p:nvSpPr>
        <p:spPr>
          <a:xfrm>
            <a:off x="5630340" y="3175275"/>
            <a:ext cx="850842" cy="419966"/>
          </a:xfrm>
          <a:prstGeom prst="rightArrow">
            <a:avLst/>
          </a:prstGeom>
          <a:solidFill>
            <a:srgbClr val="0060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Recent Work</a:t>
            </a:r>
            <a:endParaRPr lang="en-US" noProof="0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>
          <a:xfrm>
            <a:off x="391584" y="990600"/>
            <a:ext cx="11430000" cy="811306"/>
          </a:xfrm>
        </p:spPr>
        <p:txBody>
          <a:bodyPr/>
          <a:lstStyle/>
          <a:p>
            <a:r>
              <a:rPr lang="cs-CZ" noProof="0" dirty="0"/>
              <a:t>Example-Based vs. Procedural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3</a:t>
            </a:fld>
            <a:r>
              <a:rPr lang="cs-CZ" dirty="0"/>
              <a:t>)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772147" y="5645618"/>
            <a:ext cx="322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[Fi</a:t>
            </a:r>
            <a:r>
              <a:rPr lang="cs-CZ" dirty="0"/>
              <a:t>šer</a:t>
            </a:r>
            <a:r>
              <a:rPr lang="en-US" dirty="0"/>
              <a:t> et al. 2016]</a:t>
            </a:r>
            <a:r>
              <a:rPr lang="cs-CZ" dirty="0"/>
              <a:t> </a:t>
            </a:r>
            <a:endParaRPr lang="en-US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6539468" y="5634014"/>
            <a:ext cx="431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[Montesdeoca et al. 2016]</a:t>
            </a:r>
            <a:endParaRPr lang="cs-CZ" dirty="0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1" y="1616294"/>
            <a:ext cx="2448338" cy="239985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07" y="1602698"/>
            <a:ext cx="1922018" cy="2398484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237" y="1150547"/>
            <a:ext cx="3222044" cy="449507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90" y="4122551"/>
            <a:ext cx="1726780" cy="1698191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555" y="4078732"/>
            <a:ext cx="1244922" cy="15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Recent Work</a:t>
            </a:r>
            <a:r>
              <a:rPr lang="en-US" noProof="0" dirty="0"/>
              <a:t> – Neural Texture Synthesis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4</a:t>
            </a:fld>
            <a:r>
              <a:rPr lang="cs-CZ" dirty="0"/>
              <a:t>)</a:t>
            </a:r>
          </a:p>
        </p:txBody>
      </p:sp>
      <p:pic>
        <p:nvPicPr>
          <p:cNvPr id="13" name="Picture 4" descr="H:\results\synth\23_out_s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98" y="893980"/>
            <a:ext cx="2484081" cy="24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H:\results\synth\23_s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21" y="1514739"/>
            <a:ext cx="1242568" cy="124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Pravoúhlá spojnice 16"/>
          <p:cNvCxnSpPr/>
          <p:nvPr/>
        </p:nvCxnSpPr>
        <p:spPr>
          <a:xfrm flipV="1">
            <a:off x="2486589" y="2136021"/>
            <a:ext cx="707871" cy="0"/>
          </a:xfrm>
          <a:prstGeom prst="bentConnector3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ovací šipka 33"/>
          <p:cNvCxnSpPr/>
          <p:nvPr/>
        </p:nvCxnSpPr>
        <p:spPr>
          <a:xfrm>
            <a:off x="4068601" y="2136021"/>
            <a:ext cx="87549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choběžník 20"/>
          <p:cNvSpPr/>
          <p:nvPr/>
        </p:nvSpPr>
        <p:spPr>
          <a:xfrm rot="5400000">
            <a:off x="3224725" y="1710115"/>
            <a:ext cx="841422" cy="851810"/>
          </a:xfrm>
          <a:prstGeom prst="trapezoid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2" name="Pravoúhlá spojnice 21"/>
          <p:cNvCxnSpPr/>
          <p:nvPr/>
        </p:nvCxnSpPr>
        <p:spPr>
          <a:xfrm flipH="1" flipV="1">
            <a:off x="7741730" y="2136021"/>
            <a:ext cx="707871" cy="0"/>
          </a:xfrm>
          <a:prstGeom prst="bentConnector3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ovací šipka 33"/>
          <p:cNvCxnSpPr/>
          <p:nvPr/>
        </p:nvCxnSpPr>
        <p:spPr>
          <a:xfrm flipH="1">
            <a:off x="6014423" y="2136021"/>
            <a:ext cx="87549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ichoběžník 23"/>
          <p:cNvSpPr/>
          <p:nvPr/>
        </p:nvSpPr>
        <p:spPr>
          <a:xfrm rot="16200000" flipH="1">
            <a:off x="6895113" y="1710115"/>
            <a:ext cx="841422" cy="851810"/>
          </a:xfrm>
          <a:prstGeom prst="trapezoid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TextovéPole 24"/>
          <p:cNvSpPr txBox="1"/>
          <p:nvPr/>
        </p:nvSpPr>
        <p:spPr>
          <a:xfrm>
            <a:off x="5256131" y="1633401"/>
            <a:ext cx="48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=</a:t>
            </a:r>
            <a:endParaRPr lang="cs-CZ" sz="5400" dirty="0"/>
          </a:p>
        </p:txBody>
      </p:sp>
      <p:sp>
        <p:nvSpPr>
          <p:cNvPr id="26" name="Obdélník 25"/>
          <p:cNvSpPr/>
          <p:nvPr/>
        </p:nvSpPr>
        <p:spPr>
          <a:xfrm>
            <a:off x="3900183" y="928941"/>
            <a:ext cx="32009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[Gatys et al. 2015]</a:t>
            </a:r>
            <a:endParaRPr lang="cs-CZ" sz="2800" dirty="0"/>
          </a:p>
        </p:txBody>
      </p:sp>
      <p:sp>
        <p:nvSpPr>
          <p:cNvPr id="27" name="TextovéPole 26"/>
          <p:cNvSpPr txBox="1"/>
          <p:nvPr/>
        </p:nvSpPr>
        <p:spPr>
          <a:xfrm>
            <a:off x="3866126" y="3378062"/>
            <a:ext cx="387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Deep Neural Network</a:t>
            </a:r>
            <a:endParaRPr lang="cs-CZ" sz="2800" dirty="0"/>
          </a:p>
        </p:txBody>
      </p:sp>
      <p:cxnSp>
        <p:nvCxnSpPr>
          <p:cNvPr id="28" name="Přímá spojovací šipka 33"/>
          <p:cNvCxnSpPr/>
          <p:nvPr/>
        </p:nvCxnSpPr>
        <p:spPr>
          <a:xfrm flipH="1" flipV="1">
            <a:off x="3645437" y="2556731"/>
            <a:ext cx="458410" cy="69565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ovací šipka 33"/>
          <p:cNvCxnSpPr/>
          <p:nvPr/>
        </p:nvCxnSpPr>
        <p:spPr>
          <a:xfrm flipV="1">
            <a:off x="6879146" y="2556731"/>
            <a:ext cx="436678" cy="69565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ravoúhlá spojnice 38"/>
          <p:cNvCxnSpPr/>
          <p:nvPr/>
        </p:nvCxnSpPr>
        <p:spPr>
          <a:xfrm rot="10800000" flipV="1">
            <a:off x="5792136" y="5177280"/>
            <a:ext cx="1549689" cy="1"/>
          </a:xfrm>
          <a:prstGeom prst="bentConnector3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H:\results\synth\23_out_s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24" y="4167050"/>
            <a:ext cx="1950292" cy="195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H:\results\synth\23_s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45" y="4647693"/>
            <a:ext cx="1059171" cy="105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Pravoúhlá spojnice 41"/>
          <p:cNvCxnSpPr/>
          <p:nvPr/>
        </p:nvCxnSpPr>
        <p:spPr>
          <a:xfrm flipV="1">
            <a:off x="3717311" y="5189226"/>
            <a:ext cx="1411800" cy="1"/>
          </a:xfrm>
          <a:prstGeom prst="bentConnector3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/>
          <p:cNvSpPr txBox="1"/>
          <p:nvPr/>
        </p:nvSpPr>
        <p:spPr>
          <a:xfrm>
            <a:off x="5216180" y="4704236"/>
            <a:ext cx="626775" cy="1093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  <a:endParaRPr lang="cs-CZ" sz="5400" dirty="0"/>
          </a:p>
        </p:txBody>
      </p:sp>
      <p:pic>
        <p:nvPicPr>
          <p:cNvPr id="44" name="Obrázek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382" y="1487754"/>
            <a:ext cx="4227698" cy="4219113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2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Recent Work</a:t>
            </a:r>
            <a:r>
              <a:rPr lang="en-US" noProof="0" dirty="0"/>
              <a:t> – Guided Texture Synthesis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5</a:t>
            </a:fld>
            <a:r>
              <a:rPr lang="cs-CZ" dirty="0"/>
              <a:t>)</a:t>
            </a:r>
          </a:p>
        </p:txBody>
      </p:sp>
      <p:grpSp>
        <p:nvGrpSpPr>
          <p:cNvPr id="36" name="Skupina 35"/>
          <p:cNvGrpSpPr/>
          <p:nvPr/>
        </p:nvGrpSpPr>
        <p:grpSpPr>
          <a:xfrm>
            <a:off x="7060585" y="1989688"/>
            <a:ext cx="4756278" cy="2946073"/>
            <a:chOff x="7730458" y="3683514"/>
            <a:chExt cx="4188564" cy="2594427"/>
          </a:xfrm>
        </p:grpSpPr>
        <p:pic>
          <p:nvPicPr>
            <p:cNvPr id="37" name="Obrázek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458" y="4138353"/>
              <a:ext cx="2056061" cy="2139588"/>
            </a:xfrm>
            <a:prstGeom prst="rect">
              <a:avLst/>
            </a:prstGeom>
          </p:spPr>
        </p:pic>
        <p:pic>
          <p:nvPicPr>
            <p:cNvPr id="38" name="Obrázek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961" y="4138353"/>
              <a:ext cx="2056061" cy="21395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ovéPole 38"/>
                <p:cNvSpPr txBox="1"/>
                <p:nvPr/>
              </p:nvSpPr>
              <p:spPr>
                <a:xfrm>
                  <a:off x="8634677" y="3683514"/>
                  <a:ext cx="258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cs-CZ" sz="2400" dirty="0"/>
                </a:p>
              </p:txBody>
            </p:sp>
          </mc:Choice>
          <mc:Fallback xmlns="">
            <p:sp>
              <p:nvSpPr>
                <p:cNvPr id="22" name="TextovéPole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4677" y="3683514"/>
                  <a:ext cx="25840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5581" r="-25581" b="-6667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ovéPole 39"/>
                <p:cNvSpPr txBox="1"/>
                <p:nvPr/>
              </p:nvSpPr>
              <p:spPr>
                <a:xfrm>
                  <a:off x="10757781" y="3683514"/>
                  <a:ext cx="2664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2400" dirty="0"/>
                    <a:t>’</a:t>
                  </a:r>
                  <a:endParaRPr lang="cs-CZ" sz="2400" dirty="0"/>
                </a:p>
              </p:txBody>
            </p:sp>
          </mc:Choice>
          <mc:Fallback xmlns="">
            <p:sp>
              <p:nvSpPr>
                <p:cNvPr id="23" name="TextovéPole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7781" y="3683514"/>
                  <a:ext cx="26642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1860" t="-26667" r="-69767" b="-50000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bdélník 40"/>
            <p:cNvSpPr/>
            <p:nvPr/>
          </p:nvSpPr>
          <p:spPr>
            <a:xfrm>
              <a:off x="8358816" y="4809787"/>
              <a:ext cx="316816" cy="316816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58F76E"/>
                </a:solidFill>
              </a:endParaRPr>
            </a:p>
          </p:txBody>
        </p:sp>
        <p:sp>
          <p:nvSpPr>
            <p:cNvPr id="42" name="Obdélník 41"/>
            <p:cNvSpPr/>
            <p:nvPr/>
          </p:nvSpPr>
          <p:spPr>
            <a:xfrm>
              <a:off x="10495590" y="4809787"/>
              <a:ext cx="316816" cy="316816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58F76E"/>
                </a:solidFill>
              </a:endParaRPr>
            </a:p>
          </p:txBody>
        </p:sp>
      </p:grpSp>
      <p:grpSp>
        <p:nvGrpSpPr>
          <p:cNvPr id="43" name="Skupina 42"/>
          <p:cNvGrpSpPr/>
          <p:nvPr/>
        </p:nvGrpSpPr>
        <p:grpSpPr>
          <a:xfrm>
            <a:off x="347943" y="1989688"/>
            <a:ext cx="4795888" cy="2946073"/>
            <a:chOff x="627991" y="3683514"/>
            <a:chExt cx="4223446" cy="2594427"/>
          </a:xfrm>
        </p:grpSpPr>
        <p:pic>
          <p:nvPicPr>
            <p:cNvPr id="44" name="Obrázek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91" y="4138353"/>
              <a:ext cx="2056061" cy="2139588"/>
            </a:xfrm>
            <a:prstGeom prst="rect">
              <a:avLst/>
            </a:prstGeom>
          </p:spPr>
        </p:pic>
        <p:pic>
          <p:nvPicPr>
            <p:cNvPr id="45" name="Obrázek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376" y="4138353"/>
              <a:ext cx="2056061" cy="21395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ovéPole 45"/>
                <p:cNvSpPr txBox="1"/>
                <p:nvPr/>
              </p:nvSpPr>
              <p:spPr>
                <a:xfrm>
                  <a:off x="1536789" y="3683514"/>
                  <a:ext cx="23846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cs-CZ" sz="2400" dirty="0"/>
                </a:p>
              </p:txBody>
            </p:sp>
          </mc:Choice>
          <mc:Fallback xmlns="">
            <p:sp>
              <p:nvSpPr>
                <p:cNvPr id="17" name="TextovéPol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6789" y="3683514"/>
                  <a:ext cx="23846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769" r="-25641" b="-6667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ovéPole 46"/>
                <p:cNvSpPr txBox="1"/>
                <p:nvPr/>
              </p:nvSpPr>
              <p:spPr>
                <a:xfrm>
                  <a:off x="3667113" y="3683514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cs-CZ" sz="2400" dirty="0"/>
                </a:p>
              </p:txBody>
            </p:sp>
          </mc:Choice>
          <mc:Fallback xmlns="">
            <p:sp>
              <p:nvSpPr>
                <p:cNvPr id="19" name="TextovéPol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113" y="3683514"/>
                  <a:ext cx="31258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000" t="-1667" r="-25000" b="-10000"/>
                  </a:stretch>
                </a:blipFill>
              </p:spPr>
              <p:txBody>
                <a:bodyPr/>
                <a:lstStyle/>
                <a:p>
                  <a:r>
                    <a:rPr lang="cs-CZ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bdélník 47"/>
            <p:cNvSpPr/>
            <p:nvPr/>
          </p:nvSpPr>
          <p:spPr>
            <a:xfrm>
              <a:off x="1497613" y="5451593"/>
              <a:ext cx="316816" cy="3168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49" name="Obdélník 48"/>
            <p:cNvSpPr/>
            <p:nvPr/>
          </p:nvSpPr>
          <p:spPr>
            <a:xfrm>
              <a:off x="3679944" y="5451593"/>
              <a:ext cx="316816" cy="3168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0" name="TextovéPole 49"/>
          <p:cNvSpPr txBox="1"/>
          <p:nvPr/>
        </p:nvSpPr>
        <p:spPr>
          <a:xfrm>
            <a:off x="4916442" y="1627188"/>
            <a:ext cx="286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Analogies</a:t>
            </a:r>
            <a:endParaRPr lang="cs-CZ" sz="2400" dirty="0"/>
          </a:p>
        </p:txBody>
      </p:sp>
      <p:sp>
        <p:nvSpPr>
          <p:cNvPr id="51" name="TextovéPole 50"/>
          <p:cNvSpPr txBox="1"/>
          <p:nvPr/>
        </p:nvSpPr>
        <p:spPr>
          <a:xfrm>
            <a:off x="4139990" y="5529453"/>
            <a:ext cx="391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[Hertzmann et al. 2001]</a:t>
            </a:r>
            <a:endParaRPr lang="cs-CZ" dirty="0"/>
          </a:p>
        </p:txBody>
      </p:sp>
      <p:sp>
        <p:nvSpPr>
          <p:cNvPr id="52" name="Šipka doprava 51"/>
          <p:cNvSpPr/>
          <p:nvPr/>
        </p:nvSpPr>
        <p:spPr>
          <a:xfrm>
            <a:off x="5490231" y="3389800"/>
            <a:ext cx="1244050" cy="662336"/>
          </a:xfrm>
          <a:prstGeom prst="rightArrow">
            <a:avLst/>
          </a:prstGeom>
          <a:solidFill>
            <a:srgbClr val="0060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Stylization – Use Case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287434" y="6575334"/>
            <a:ext cx="2844800" cy="201613"/>
          </a:xfrm>
        </p:spPr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6</a:t>
            </a:fld>
            <a:r>
              <a:rPr lang="cs-CZ" dirty="0"/>
              <a:t>)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47" y="3604118"/>
            <a:ext cx="2584553" cy="256395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15" y="3604117"/>
            <a:ext cx="2584553" cy="2563952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47" y="909009"/>
            <a:ext cx="2584553" cy="2563951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615" y="909009"/>
            <a:ext cx="2584553" cy="2563951"/>
          </a:xfrm>
          <a:prstGeom prst="rect">
            <a:avLst/>
          </a:prstGeom>
        </p:spPr>
      </p:pic>
      <p:sp>
        <p:nvSpPr>
          <p:cNvPr id="14" name="Šipka doprava 13"/>
          <p:cNvSpPr/>
          <p:nvPr/>
        </p:nvSpPr>
        <p:spPr>
          <a:xfrm>
            <a:off x="5568564" y="2008068"/>
            <a:ext cx="672683" cy="316523"/>
          </a:xfrm>
          <a:prstGeom prst="rightArrow">
            <a:avLst/>
          </a:prstGeom>
          <a:solidFill>
            <a:srgbClr val="0060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Šipka doprava 14"/>
          <p:cNvSpPr/>
          <p:nvPr/>
        </p:nvSpPr>
        <p:spPr>
          <a:xfrm>
            <a:off x="5571700" y="4637396"/>
            <a:ext cx="672683" cy="316523"/>
          </a:xfrm>
          <a:prstGeom prst="rightArrow">
            <a:avLst/>
          </a:prstGeom>
          <a:solidFill>
            <a:srgbClr val="0060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ovéPole 15"/>
          <p:cNvSpPr txBox="1"/>
          <p:nvPr/>
        </p:nvSpPr>
        <p:spPr>
          <a:xfrm>
            <a:off x="817005" y="1967615"/>
            <a:ext cx="1770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Sample Guide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9072299" y="1997781"/>
            <a:ext cx="1649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Sample Style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852004" y="4670648"/>
            <a:ext cx="1745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Output Guide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9043882" y="4575723"/>
            <a:ext cx="10038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6669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Texture Synthesis – Navigation Maps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7</a:t>
            </a:fld>
            <a:r>
              <a:rPr lang="cs-CZ" dirty="0"/>
              <a:t>)</a:t>
            </a: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740" y="2351059"/>
            <a:ext cx="1807573" cy="1792338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941" y="2351058"/>
            <a:ext cx="1809157" cy="1793909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807" y="2351059"/>
            <a:ext cx="1807573" cy="1792338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037" y="4323740"/>
            <a:ext cx="1807573" cy="1792338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807" y="4323740"/>
            <a:ext cx="1807573" cy="1792338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941" y="4323740"/>
            <a:ext cx="1807573" cy="1792338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17" y="2114690"/>
            <a:ext cx="1921280" cy="1917379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397" y="4149548"/>
            <a:ext cx="1918420" cy="1914525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97" y="2105393"/>
            <a:ext cx="1918420" cy="1914525"/>
          </a:xfrm>
          <a:prstGeom prst="rect">
            <a:avLst/>
          </a:prstGeom>
        </p:spPr>
      </p:pic>
      <p:sp>
        <p:nvSpPr>
          <p:cNvPr id="41" name="TextovéPole 40"/>
          <p:cNvSpPr txBox="1"/>
          <p:nvPr/>
        </p:nvSpPr>
        <p:spPr>
          <a:xfrm>
            <a:off x="599397" y="4094288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Sample Style</a:t>
            </a:r>
          </a:p>
        </p:txBody>
      </p:sp>
      <p:sp>
        <p:nvSpPr>
          <p:cNvPr id="42" name="TextovéPole 41"/>
          <p:cNvSpPr txBox="1"/>
          <p:nvPr/>
        </p:nvSpPr>
        <p:spPr>
          <a:xfrm>
            <a:off x="578607" y="2128191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Sample Guide</a:t>
            </a:r>
          </a:p>
        </p:txBody>
      </p:sp>
      <p:sp>
        <p:nvSpPr>
          <p:cNvPr id="43" name="TextovéPole 42"/>
          <p:cNvSpPr txBox="1"/>
          <p:nvPr/>
        </p:nvSpPr>
        <p:spPr>
          <a:xfrm>
            <a:off x="2808540" y="2124964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Output Guide</a:t>
            </a:r>
          </a:p>
        </p:txBody>
      </p:sp>
      <p:sp>
        <p:nvSpPr>
          <p:cNvPr id="44" name="TextovéPole 43"/>
          <p:cNvSpPr txBox="1"/>
          <p:nvPr/>
        </p:nvSpPr>
        <p:spPr>
          <a:xfrm>
            <a:off x="5722037" y="2352262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0" name="TextovéPole 49"/>
          <p:cNvSpPr txBox="1"/>
          <p:nvPr/>
        </p:nvSpPr>
        <p:spPr>
          <a:xfrm>
            <a:off x="7771344" y="2352262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1" name="TextovéPole 50"/>
          <p:cNvSpPr txBox="1"/>
          <p:nvPr/>
        </p:nvSpPr>
        <p:spPr>
          <a:xfrm>
            <a:off x="9691807" y="2357436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2" name="TextovéPole 51"/>
          <p:cNvSpPr txBox="1"/>
          <p:nvPr/>
        </p:nvSpPr>
        <p:spPr>
          <a:xfrm>
            <a:off x="5722037" y="4322385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53" name="TextovéPole 52"/>
          <p:cNvSpPr txBox="1"/>
          <p:nvPr/>
        </p:nvSpPr>
        <p:spPr>
          <a:xfrm>
            <a:off x="7725607" y="4322385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54" name="TextovéPole 53"/>
          <p:cNvSpPr txBox="1"/>
          <p:nvPr/>
        </p:nvSpPr>
        <p:spPr>
          <a:xfrm>
            <a:off x="9685906" y="4322385"/>
            <a:ext cx="540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50000"/>
                  </a:schemeClr>
                </a:solidFill>
              </a:rPr>
              <a:t>6</a:t>
            </a:r>
          </a:p>
        </p:txBody>
      </p:sp>
      <p:cxnSp>
        <p:nvCxnSpPr>
          <p:cNvPr id="3" name="Zakřivená spojnice 2"/>
          <p:cNvCxnSpPr>
            <a:stCxn id="43" idx="0"/>
            <a:endCxn id="42" idx="0"/>
          </p:cNvCxnSpPr>
          <p:nvPr/>
        </p:nvCxnSpPr>
        <p:spPr bwMode="auto">
          <a:xfrm rot="16200000" flipH="1" flipV="1">
            <a:off x="2620660" y="1029644"/>
            <a:ext cx="3227" cy="2193865"/>
          </a:xfrm>
          <a:prstGeom prst="curvedConnector3">
            <a:avLst>
              <a:gd name="adj1" fmla="val -7083979"/>
            </a:avLst>
          </a:prstGeom>
          <a:ln>
            <a:solidFill>
              <a:srgbClr val="0060AF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Zakřivená spojnice 27"/>
          <p:cNvCxnSpPr>
            <a:stCxn id="11" idx="1"/>
          </p:cNvCxnSpPr>
          <p:nvPr/>
        </p:nvCxnSpPr>
        <p:spPr bwMode="auto">
          <a:xfrm rot="10800000" flipV="1">
            <a:off x="2517818" y="3247227"/>
            <a:ext cx="3205923" cy="1706609"/>
          </a:xfrm>
          <a:prstGeom prst="curvedConnector3">
            <a:avLst>
              <a:gd name="adj1" fmla="val 50000"/>
            </a:avLst>
          </a:prstGeom>
          <a:ln>
            <a:solidFill>
              <a:srgbClr val="0060AF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Zakřivená spojnice 30"/>
          <p:cNvCxnSpPr>
            <a:endCxn id="12" idx="1"/>
          </p:cNvCxnSpPr>
          <p:nvPr/>
        </p:nvCxnSpPr>
        <p:spPr bwMode="auto">
          <a:xfrm flipV="1">
            <a:off x="2517817" y="3248013"/>
            <a:ext cx="5204124" cy="20675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ovéPole 23"/>
          <p:cNvSpPr txBox="1"/>
          <p:nvPr/>
        </p:nvSpPr>
        <p:spPr>
          <a:xfrm>
            <a:off x="2160447" y="1354919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ovéPole 11"/>
              <p:cNvSpPr txBox="1"/>
              <p:nvPr/>
            </p:nvSpPr>
            <p:spPr>
              <a:xfrm>
                <a:off x="5685224" y="707381"/>
                <a:ext cx="5989268" cy="1338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cs-CZ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cs-CZ" sz="3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cs-CZ" sz="3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00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3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  <m:r>
                                        <a:rPr lang="en-US" sz="3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cs-CZ" sz="3000" dirty="0"/>
              </a:p>
            </p:txBody>
          </p:sp>
        </mc:Choice>
        <mc:Fallback xmlns="">
          <p:sp>
            <p:nvSpPr>
              <p:cNvPr id="39" name="TextovéPol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224" y="707381"/>
                <a:ext cx="5989268" cy="13387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ovéPole 55"/>
          <p:cNvSpPr txBox="1"/>
          <p:nvPr/>
        </p:nvSpPr>
        <p:spPr>
          <a:xfrm>
            <a:off x="3312591" y="5265666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VOTING</a:t>
            </a:r>
          </a:p>
        </p:txBody>
      </p:sp>
    </p:spTree>
    <p:extLst>
      <p:ext uri="{BB962C8B-B14F-4D97-AF65-F5344CB8AC3E}">
        <p14:creationId xmlns:p14="http://schemas.microsoft.com/office/powerpoint/2010/main" val="5582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/>
      <p:bldP spid="52" grpId="0"/>
      <p:bldP spid="53" grpId="0"/>
      <p:bldP spid="54" grpId="0"/>
      <p:bldP spid="24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Pre-synthesized speed-up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8</a:t>
            </a:fld>
            <a:r>
              <a:rPr lang="cs-CZ" dirty="0"/>
              <a:t>)</a:t>
            </a:r>
          </a:p>
        </p:txBody>
      </p:sp>
      <p:pic>
        <p:nvPicPr>
          <p:cNvPr id="27" name="Obráze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1" y="1794684"/>
            <a:ext cx="1918420" cy="1914525"/>
          </a:xfrm>
          <a:prstGeom prst="rect">
            <a:avLst/>
          </a:prstGeom>
        </p:spPr>
      </p:pic>
      <p:pic>
        <p:nvPicPr>
          <p:cNvPr id="28" name="Obrázek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004" y="3874326"/>
            <a:ext cx="1624015" cy="1620717"/>
          </a:xfrm>
          <a:prstGeom prst="rect">
            <a:avLst/>
          </a:prstGeom>
        </p:spPr>
      </p:pic>
      <p:pic>
        <p:nvPicPr>
          <p:cNvPr id="29" name="Obrázek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067" y="2013456"/>
            <a:ext cx="1624015" cy="1620717"/>
          </a:xfrm>
          <a:prstGeom prst="rect">
            <a:avLst/>
          </a:prstGeom>
        </p:spPr>
      </p:pic>
      <p:pic>
        <p:nvPicPr>
          <p:cNvPr id="30" name="Obrázek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012" y="2005933"/>
            <a:ext cx="1629949" cy="1626638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189" y="2013441"/>
            <a:ext cx="1629948" cy="1626638"/>
          </a:xfrm>
          <a:prstGeom prst="rect">
            <a:avLst/>
          </a:prstGeom>
        </p:spPr>
      </p:pic>
      <p:pic>
        <p:nvPicPr>
          <p:cNvPr id="32" name="Obrázek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671" y="3953926"/>
            <a:ext cx="1918421" cy="1914525"/>
          </a:xfrm>
          <a:prstGeom prst="rect">
            <a:avLst/>
          </a:prstGeom>
        </p:spPr>
      </p:pic>
      <p:pic>
        <p:nvPicPr>
          <p:cNvPr id="33" name="Obrázek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967" y="1794684"/>
            <a:ext cx="1918421" cy="1914525"/>
          </a:xfrm>
          <a:prstGeom prst="rect">
            <a:avLst/>
          </a:prstGeom>
        </p:spPr>
      </p:pic>
      <p:pic>
        <p:nvPicPr>
          <p:cNvPr id="34" name="Obrázek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6967" y="3965119"/>
            <a:ext cx="1918421" cy="1914525"/>
          </a:xfrm>
          <a:prstGeom prst="rect">
            <a:avLst/>
          </a:prstGeom>
        </p:spPr>
      </p:pic>
      <p:sp>
        <p:nvSpPr>
          <p:cNvPr id="37" name="TextovéPole 36"/>
          <p:cNvSpPr txBox="1"/>
          <p:nvPr/>
        </p:nvSpPr>
        <p:spPr>
          <a:xfrm>
            <a:off x="469671" y="1791218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Output Guide</a:t>
            </a:r>
          </a:p>
        </p:txBody>
      </p:sp>
      <p:sp>
        <p:nvSpPr>
          <p:cNvPr id="38" name="TextovéPole 37"/>
          <p:cNvSpPr txBox="1"/>
          <p:nvPr/>
        </p:nvSpPr>
        <p:spPr>
          <a:xfrm>
            <a:off x="9030004" y="3875265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Grass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texture</a:t>
            </a:r>
          </a:p>
        </p:txBody>
      </p:sp>
      <p:sp>
        <p:nvSpPr>
          <p:cNvPr id="39" name="TextovéPole 38"/>
          <p:cNvSpPr txBox="1"/>
          <p:nvPr/>
        </p:nvSpPr>
        <p:spPr>
          <a:xfrm>
            <a:off x="8127067" y="2015933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Water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texture</a:t>
            </a:r>
          </a:p>
        </p:txBody>
      </p:sp>
      <p:sp>
        <p:nvSpPr>
          <p:cNvPr id="40" name="TextovéPole 39"/>
          <p:cNvSpPr txBox="1"/>
          <p:nvPr/>
        </p:nvSpPr>
        <p:spPr>
          <a:xfrm>
            <a:off x="9842012" y="2013441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Small road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texture</a:t>
            </a:r>
          </a:p>
        </p:txBody>
      </p:sp>
      <p:sp>
        <p:nvSpPr>
          <p:cNvPr id="45" name="TextovéPole 44"/>
          <p:cNvSpPr txBox="1"/>
          <p:nvPr/>
        </p:nvSpPr>
        <p:spPr>
          <a:xfrm>
            <a:off x="6406189" y="2027734"/>
            <a:ext cx="1281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Building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texture</a:t>
            </a:r>
          </a:p>
        </p:txBody>
      </p:sp>
      <p:sp>
        <p:nvSpPr>
          <p:cNvPr id="46" name="TextovéPole 45"/>
          <p:cNvSpPr txBox="1"/>
          <p:nvPr/>
        </p:nvSpPr>
        <p:spPr>
          <a:xfrm>
            <a:off x="469671" y="396511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Mask</a:t>
            </a:r>
          </a:p>
        </p:txBody>
      </p:sp>
      <p:sp>
        <p:nvSpPr>
          <p:cNvPr id="47" name="TextovéPole 46"/>
          <p:cNvSpPr txBox="1"/>
          <p:nvPr/>
        </p:nvSpPr>
        <p:spPr>
          <a:xfrm>
            <a:off x="2936967" y="1805878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Initialization</a:t>
            </a:r>
          </a:p>
        </p:txBody>
      </p:sp>
      <p:sp>
        <p:nvSpPr>
          <p:cNvPr id="48" name="TextovéPole 47"/>
          <p:cNvSpPr txBox="1"/>
          <p:nvPr/>
        </p:nvSpPr>
        <p:spPr>
          <a:xfrm>
            <a:off x="2936967" y="3957286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Output</a:t>
            </a:r>
          </a:p>
        </p:txBody>
      </p:sp>
      <p:pic>
        <p:nvPicPr>
          <p:cNvPr id="49" name="Obrázek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1163" y="3874326"/>
            <a:ext cx="1629948" cy="1626638"/>
          </a:xfrm>
          <a:prstGeom prst="rect">
            <a:avLst/>
          </a:prstGeom>
        </p:spPr>
      </p:pic>
      <p:sp>
        <p:nvSpPr>
          <p:cNvPr id="55" name="TextovéPole 54"/>
          <p:cNvSpPr txBox="1"/>
          <p:nvPr/>
        </p:nvSpPr>
        <p:spPr>
          <a:xfrm>
            <a:off x="7220700" y="3875442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Large road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texture</a:t>
            </a:r>
          </a:p>
        </p:txBody>
      </p: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91584" y="990600"/>
            <a:ext cx="11430000" cy="635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BCE9"/>
              </a:buClr>
              <a:buSzPct val="60000"/>
              <a:buFont typeface="Wingdings" pitchFamily="2" charset="2"/>
              <a:buChar char="n"/>
              <a:defRPr sz="2800">
                <a:solidFill>
                  <a:srgbClr val="0060AF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791"/>
              </a:buClr>
              <a:buSzPct val="100000"/>
              <a:buChar char="–"/>
              <a:defRPr sz="20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791"/>
              </a:buClr>
              <a:buSzPct val="100000"/>
              <a:buChar char="•"/>
              <a:defRPr sz="1800" baseline="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60AF"/>
                </a:solidFill>
                <a:effectLst/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effectLst/>
                <a:latin typeface="Times" charset="0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kern="0" dirty="0"/>
              <a:t>Significant speed improvement</a:t>
            </a:r>
          </a:p>
        </p:txBody>
      </p:sp>
      <p:cxnSp>
        <p:nvCxnSpPr>
          <p:cNvPr id="3" name="Zakřivená spojnice 2"/>
          <p:cNvCxnSpPr>
            <a:stCxn id="31" idx="2"/>
          </p:cNvCxnSpPr>
          <p:nvPr/>
        </p:nvCxnSpPr>
        <p:spPr bwMode="auto">
          <a:xfrm rot="5400000" flipH="1">
            <a:off x="5347659" y="1766575"/>
            <a:ext cx="685864" cy="3061144"/>
          </a:xfrm>
          <a:prstGeom prst="curvedConnector4">
            <a:avLst>
              <a:gd name="adj1" fmla="val -33330"/>
              <a:gd name="adj2" fmla="val 63312"/>
            </a:avLst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Zakřivená spojnice 34"/>
          <p:cNvCxnSpPr>
            <a:stCxn id="29" idx="0"/>
          </p:cNvCxnSpPr>
          <p:nvPr/>
        </p:nvCxnSpPr>
        <p:spPr bwMode="auto">
          <a:xfrm rot="16200000" flipH="1" flipV="1">
            <a:off x="6704078" y="-91"/>
            <a:ext cx="221451" cy="4248543"/>
          </a:xfrm>
          <a:prstGeom prst="curvedConnector4">
            <a:avLst>
              <a:gd name="adj1" fmla="val -103228"/>
              <a:gd name="adj2" fmla="val 67597"/>
            </a:avLst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Zakřivená spojnice 35"/>
          <p:cNvCxnSpPr>
            <a:stCxn id="30" idx="2"/>
          </p:cNvCxnSpPr>
          <p:nvPr/>
        </p:nvCxnSpPr>
        <p:spPr bwMode="auto">
          <a:xfrm rot="5400000" flipH="1">
            <a:off x="6883417" y="-140999"/>
            <a:ext cx="1050172" cy="6496968"/>
          </a:xfrm>
          <a:prstGeom prst="curvedConnector4">
            <a:avLst>
              <a:gd name="adj1" fmla="val -21768"/>
              <a:gd name="adj2" fmla="val 51477"/>
            </a:avLst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Zakřivená spojnice 40"/>
          <p:cNvCxnSpPr>
            <a:stCxn id="49" idx="1"/>
          </p:cNvCxnSpPr>
          <p:nvPr/>
        </p:nvCxnSpPr>
        <p:spPr bwMode="auto">
          <a:xfrm rot="10800000">
            <a:off x="3896177" y="3464211"/>
            <a:ext cx="3324986" cy="1223434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Pre-synthesized speed-up – result quality</a:t>
            </a:r>
            <a:endParaRPr lang="en-US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Example-Based Stylization of Navigation Maps on Mobile Devices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/ CESCG 2018</a:t>
            </a:r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cs-CZ" dirty="0"/>
              <a:t>(</a:t>
            </a:r>
            <a:fld id="{3A38907E-23D4-4653-85FE-5DCBCFB34C0A}" type="slidenum">
              <a:rPr lang="cs-CZ" smtClean="0"/>
              <a:pPr/>
              <a:t>9</a:t>
            </a:fld>
            <a:r>
              <a:rPr lang="cs-CZ" dirty="0"/>
              <a:t>)</a:t>
            </a:r>
          </a:p>
        </p:txBody>
      </p:sp>
      <p:pic>
        <p:nvPicPr>
          <p:cNvPr id="24" name="Obráze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537" y="2543732"/>
            <a:ext cx="2556525" cy="2544167"/>
          </a:xfrm>
          <a:prstGeom prst="rect">
            <a:avLst/>
          </a:prstGeom>
        </p:spPr>
      </p:pic>
      <p:pic>
        <p:nvPicPr>
          <p:cNvPr id="25" name="Obrázek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13" y="2543733"/>
            <a:ext cx="2556525" cy="2544167"/>
          </a:xfrm>
          <a:prstGeom prst="rect">
            <a:avLst/>
          </a:prstGeom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89" y="2543734"/>
            <a:ext cx="2556525" cy="2544167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06" y="2543735"/>
            <a:ext cx="2556525" cy="2544167"/>
          </a:xfrm>
          <a:prstGeom prst="rect">
            <a:avLst/>
          </a:prstGeom>
        </p:spPr>
      </p:pic>
      <p:sp>
        <p:nvSpPr>
          <p:cNvPr id="43" name="TextovéPole 42"/>
          <p:cNvSpPr txBox="1"/>
          <p:nvPr/>
        </p:nvSpPr>
        <p:spPr>
          <a:xfrm>
            <a:off x="405454" y="2112848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0px mask</a:t>
            </a:r>
          </a:p>
        </p:txBody>
      </p:sp>
      <p:sp>
        <p:nvSpPr>
          <p:cNvPr id="44" name="TextovéPole 43"/>
          <p:cNvSpPr txBox="1"/>
          <p:nvPr/>
        </p:nvSpPr>
        <p:spPr>
          <a:xfrm>
            <a:off x="3232407" y="2112847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4px mask</a:t>
            </a:r>
          </a:p>
        </p:txBody>
      </p:sp>
      <p:sp>
        <p:nvSpPr>
          <p:cNvPr id="50" name="TextovéPole 49"/>
          <p:cNvSpPr txBox="1"/>
          <p:nvPr/>
        </p:nvSpPr>
        <p:spPr>
          <a:xfrm>
            <a:off x="6061842" y="2112847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8px mask</a:t>
            </a:r>
          </a:p>
        </p:txBody>
      </p:sp>
      <p:sp>
        <p:nvSpPr>
          <p:cNvPr id="51" name="TextovéPole 50"/>
          <p:cNvSpPr txBox="1"/>
          <p:nvPr/>
        </p:nvSpPr>
        <p:spPr>
          <a:xfrm>
            <a:off x="8891277" y="2112847"/>
            <a:ext cx="1487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Full image</a:t>
            </a:r>
          </a:p>
        </p:txBody>
      </p:sp>
      <p:sp>
        <p:nvSpPr>
          <p:cNvPr id="58" name="TextovéPole 57"/>
          <p:cNvSpPr txBox="1"/>
          <p:nvPr/>
        </p:nvSpPr>
        <p:spPr>
          <a:xfrm>
            <a:off x="398606" y="5096956"/>
            <a:ext cx="195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Almost instant</a:t>
            </a:r>
          </a:p>
        </p:txBody>
      </p:sp>
      <p:sp>
        <p:nvSpPr>
          <p:cNvPr id="59" name="TextovéPole 58"/>
          <p:cNvSpPr txBox="1"/>
          <p:nvPr/>
        </p:nvSpPr>
        <p:spPr>
          <a:xfrm>
            <a:off x="3232407" y="5096955"/>
            <a:ext cx="1425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65x faster</a:t>
            </a:r>
          </a:p>
        </p:txBody>
      </p:sp>
      <p:sp>
        <p:nvSpPr>
          <p:cNvPr id="60" name="TextovéPole 59"/>
          <p:cNvSpPr txBox="1"/>
          <p:nvPr/>
        </p:nvSpPr>
        <p:spPr>
          <a:xfrm>
            <a:off x="6061842" y="5096955"/>
            <a:ext cx="1425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30x faster</a:t>
            </a:r>
          </a:p>
        </p:txBody>
      </p:sp>
    </p:spTree>
    <p:extLst>
      <p:ext uri="{BB962C8B-B14F-4D97-AF65-F5344CB8AC3E}">
        <p14:creationId xmlns:p14="http://schemas.microsoft.com/office/powerpoint/2010/main" val="402061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</p:bldLst>
  </p:timing>
</p:sld>
</file>

<file path=ppt/theme/theme1.xml><?xml version="1.0" encoding="utf-8"?>
<a:theme xmlns:a="http://schemas.openxmlformats.org/drawingml/2006/main" name="DCGI prezentace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ECECE"/>
      </a:accent1>
      <a:accent2>
        <a:srgbClr val="474747"/>
      </a:accent2>
      <a:accent3>
        <a:srgbClr val="FFFFFF"/>
      </a:accent3>
      <a:accent4>
        <a:srgbClr val="000000"/>
      </a:accent4>
      <a:accent5>
        <a:srgbClr val="E3E3E3"/>
      </a:accent5>
      <a:accent6>
        <a:srgbClr val="3F3F3F"/>
      </a:accent6>
      <a:hlink>
        <a:srgbClr val="919191"/>
      </a:hlink>
      <a:folHlink>
        <a:srgbClr val="333333"/>
      </a:folHlink>
    </a:clrScheme>
    <a:fontScheme name="ZGDV-Folienvorlage200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ZGDV-Folienvorlage200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GDV-Folienvorlage200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GDV-Folienvorlage200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GDV-Folienvorlage200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GDV-Folienvorlage200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GDV-Folienvorlage200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GDV-Folienvorlage200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8158</TotalTime>
  <Words>442</Words>
  <Application>Microsoft Office PowerPoint</Application>
  <PresentationFormat>Widescreen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Times</vt:lpstr>
      <vt:lpstr>Wingdings</vt:lpstr>
      <vt:lpstr>DCGI prezentace</vt:lpstr>
      <vt:lpstr>Example-Based Stylization of Navigation Maps on Mobile Devices</vt:lpstr>
      <vt:lpstr>Preview</vt:lpstr>
      <vt:lpstr>Recent Work</vt:lpstr>
      <vt:lpstr>Recent Work – Neural Texture Synthesis</vt:lpstr>
      <vt:lpstr>Recent Work – Guided Texture Synthesis</vt:lpstr>
      <vt:lpstr>Map Stylization – Use Case</vt:lpstr>
      <vt:lpstr>Texture Synthesis – Navigation Maps</vt:lpstr>
      <vt:lpstr>Pre-synthesized speed-up</vt:lpstr>
      <vt:lpstr>Pre-synthesized speed-up – result quality</vt:lpstr>
      <vt:lpstr>CNN Approaches Comparison</vt:lpstr>
      <vt:lpstr>CNN Approaches Comparison</vt:lpstr>
      <vt:lpstr>Results - Infinite zooming</vt:lpstr>
      <vt:lpstr>Conclusion</vt:lpstr>
      <vt:lpstr>PowerPoint Presentation</vt:lpstr>
    </vt:vector>
  </TitlesOfParts>
  <Company>CVUT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Example-Based Stylization of Navigation Maps</dc:title>
  <cp:lastModifiedBy>Ondrej</cp:lastModifiedBy>
  <cp:revision>102</cp:revision>
  <dcterms:created xsi:type="dcterms:W3CDTF">2009-07-28T10:14:29Z</dcterms:created>
  <dcterms:modified xsi:type="dcterms:W3CDTF">2019-07-27T08:50:22Z</dcterms:modified>
</cp:coreProperties>
</file>